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4" r:id="rId4"/>
    <p:sldId id="258" r:id="rId5"/>
    <p:sldId id="269" r:id="rId6"/>
    <p:sldId id="326" r:id="rId7"/>
    <p:sldId id="263" r:id="rId8"/>
    <p:sldId id="272" r:id="rId9"/>
    <p:sldId id="264" r:id="rId10"/>
    <p:sldId id="270" r:id="rId11"/>
    <p:sldId id="271" r:id="rId12"/>
    <p:sldId id="265" r:id="rId13"/>
    <p:sldId id="273" r:id="rId14"/>
    <p:sldId id="328" r:id="rId15"/>
    <p:sldId id="334" r:id="rId16"/>
    <p:sldId id="329" r:id="rId17"/>
    <p:sldId id="327" r:id="rId18"/>
    <p:sldId id="330" r:id="rId19"/>
    <p:sldId id="331" r:id="rId20"/>
    <p:sldId id="266" r:id="rId21"/>
    <p:sldId id="316" r:id="rId22"/>
    <p:sldId id="321" r:id="rId23"/>
    <p:sldId id="322" r:id="rId24"/>
    <p:sldId id="323" r:id="rId25"/>
    <p:sldId id="324" r:id="rId26"/>
    <p:sldId id="26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477" autoAdjust="0"/>
  </p:normalViewPr>
  <p:slideViewPr>
    <p:cSldViewPr snapToGrid="0">
      <p:cViewPr>
        <p:scale>
          <a:sx n="75" d="100"/>
          <a:sy n="75" d="100"/>
        </p:scale>
        <p:origin x="1110" y="4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565E-3E82-45D4-978C-C941DC81DB38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8EAC-D882-4987-8432-37798150C6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3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/>
              <a:t> - Identifiants des offres :</a:t>
            </a:r>
          </a:p>
          <a:p>
            <a:r>
              <a:rPr lang="fr-FR" i="1"/>
              <a:t>    - "France Travail" : sur 7 caractères alphanumériques</a:t>
            </a:r>
          </a:p>
          <a:p>
            <a:r>
              <a:rPr lang="fr-FR" i="1"/>
              <a:t>    - "Adzuna" : sur 10 digits</a:t>
            </a:r>
          </a:p>
          <a:p>
            <a:r>
              <a:rPr lang="fr-FR" i="1"/>
              <a:t>    - "The Muse" : sur 7 ou 8 digits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31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de PBI pour la dataviz, qu’on configure pour qu’il se connecte sur la base Postgres.</a:t>
            </a:r>
          </a:p>
          <a:p>
            <a:endParaRPr lang="fr-FR"/>
          </a:p>
          <a:p>
            <a:r>
              <a:rPr lang="fr-FR"/>
              <a:t>- Pour avoir les dernières données sous Power BI, il suffit de cliquer sur « Refresh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1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En bas à gauche le nombre d’offres total, et le nombre d’offres disponible à la dernière date d’exécution du pipeline ETL (ici au 24/07/2025).</a:t>
            </a:r>
          </a:p>
          <a:p>
            <a:endParaRPr lang="fr-FR"/>
          </a:p>
          <a:p>
            <a:r>
              <a:rPr lang="fr-FR"/>
              <a:t>- Plusieurs filtres sont disponibles pour tous les slides du projet `Power BI` :</a:t>
            </a:r>
          </a:p>
          <a:p>
            <a:r>
              <a:rPr lang="fr-FR"/>
              <a:t>  - un filtre sur les offres disponibles uniquement (ici au 24/07/2025)</a:t>
            </a:r>
          </a:p>
          <a:p>
            <a:r>
              <a:rPr lang="fr-FR"/>
              <a:t>  - un filtre sur les métiers de la data `DA`, `DE` ou `DS` (issue d'une transformation faite avec SQL, l'attribut `Metier_data` vaut `DA`, `DE` ou `DS` suivant des regex qui ont été définies et qui matchent avec l'intitulé d'une offre),</a:t>
            </a:r>
          </a:p>
          <a:p>
            <a:endParaRPr lang="fr-FR"/>
          </a:p>
          <a:p>
            <a:r>
              <a:rPr lang="fr-FR"/>
              <a:t>- Dans les slides suivantes, on va faire l'analyse des offres `DA`, `DE` et `DS` uniquement.</a:t>
            </a:r>
          </a:p>
          <a:p>
            <a:endParaRPr lang="fr-FR"/>
          </a:p>
          <a:p>
            <a:r>
              <a:rPr lang="fr-FR"/>
              <a:t>- Donut en haut à droite :</a:t>
            </a:r>
          </a:p>
          <a:p>
            <a:r>
              <a:rPr lang="fr-FR"/>
              <a:t>  - ~3% des offres sont des offres `DA`/`DE`/`DS`.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9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Pour les slides suivantes, on va afficher sur une slide : 4 pages Power BI avec des filtres différents.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8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0194-DD24-1E9C-2F39-78002F85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E3D723-8811-038D-947E-04A0A7748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C5F64D-32FB-0375-FD58-06B20958C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Donut en haut à droite :</a:t>
            </a:r>
          </a:p>
          <a:p>
            <a:r>
              <a:rPr lang="fr-FR"/>
              <a:t>  - Les offres `DE` dominent numériquement, suivis de près par les offres `DA` et on observe beaucoup moins d'offres `DS`.</a:t>
            </a:r>
          </a:p>
          <a:p>
            <a:r>
              <a:rPr lang="fr-FR"/>
              <a:t>  - A peu près la même proportion des offres pour les offres disponibles uniquement (ici au 24/07/2025).</a:t>
            </a:r>
          </a:p>
          <a:p>
            <a:r>
              <a:rPr lang="fr-FR"/>
              <a:t> - Cela semble confirmer les posts vus sur Linkedin, à savoir qu'il y a de moins en moins d'offres `DS`, au profil des offres `DE`.</a:t>
            </a:r>
          </a:p>
          <a:p>
            <a:endParaRPr lang="fr-FR"/>
          </a:p>
          <a:p>
            <a:r>
              <a:rPr lang="fr-FR"/>
              <a:t>- Bargraph en bas à droite :</a:t>
            </a:r>
          </a:p>
          <a:p>
            <a:r>
              <a:rPr lang="fr-FR"/>
              <a:t>  - Les offres sont publiées :</a:t>
            </a:r>
          </a:p>
          <a:p>
            <a:r>
              <a:rPr lang="fr-FR"/>
              <a:t>    - le plus souvent en milieu de semaine : `jeudi`, puis `mardi` ou `mercredi`,</a:t>
            </a:r>
          </a:p>
          <a:p>
            <a:r>
              <a:rPr lang="fr-FR"/>
              <a:t>    - même le week-end : `samedi` et `dimanche`, ce qui est bon à savoir,</a:t>
            </a:r>
          </a:p>
          <a:p>
            <a:r>
              <a:rPr lang="fr-FR"/>
              <a:t>    - le moins souvent : `lundi` et `dimanche` (normal, mais il y a quand même des offres publiées ce jour-là).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0BC35-9433-A64A-F464-182FF7689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75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(compétences) :</a:t>
            </a:r>
          </a:p>
          <a:p>
            <a:r>
              <a:rPr lang="fr-FR"/>
              <a:t>  - Pour `DA` et `DS`, la compétence qui ressort nettement est `</a:t>
            </a:r>
            <a:r>
              <a:rPr lang="fr-FR" b="0"/>
              <a:t>Adapter les outils de traitement statistique de données</a:t>
            </a:r>
            <a:r>
              <a:rPr lang="fr-FR"/>
              <a:t>`.</a:t>
            </a:r>
          </a:p>
          <a:p>
            <a:r>
              <a:rPr lang="fr-FR"/>
              <a:t>  - Pour `DE`, c'est la compétence `Analyser, exploiter, structurer des données` qui domine (c'est également la deuxième compétence pour `DA`).</a:t>
            </a:r>
          </a:p>
          <a:p>
            <a:endParaRPr lang="fr-FR"/>
          </a:p>
          <a:p>
            <a:r>
              <a:rPr lang="fr-FR"/>
              <a:t>- Donut en bas (expériences) :</a:t>
            </a:r>
          </a:p>
          <a:p>
            <a:r>
              <a:rPr lang="fr-FR"/>
              <a:t>  - Pour les 3 métiers, plus de la moitié des offres d'emploi acceptent les `débutants`.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95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Bargraph en haut (qualités professionnelles) :</a:t>
            </a:r>
          </a:p>
          <a:p>
            <a:r>
              <a:rPr lang="fr-FR"/>
              <a:t>  - Pour les 3 métiers, les deux qualités professionnelles qui reviennent le plus souvent et de loin sont `Faire preuve d'autonomie` et `Faire preuve de rigueur et de précision`.</a:t>
            </a:r>
          </a:p>
          <a:p>
            <a:endParaRPr lang="fr-FR"/>
          </a:p>
          <a:p>
            <a:r>
              <a:rPr lang="fr-FR"/>
              <a:t>- Bargraph en bas (qualification) :</a:t>
            </a:r>
          </a:p>
          <a:p>
            <a:r>
              <a:rPr lang="fr-FR"/>
              <a:t>  - Toujours pour les 3 métiers, les offres ciblent principalement les `cadres` et les `employés qualifiés`.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Grâce aux données de localisation récupérées (région/département/ville) avec des transformations Python (avec la librairie `Geopy`), on peut afficher les offres sur une carte.</a:t>
            </a:r>
          </a:p>
          <a:p>
            <a:endParaRPr lang="fr-FR"/>
          </a:p>
          <a:p>
            <a:r>
              <a:rPr lang="fr-FR"/>
              <a:t>- 3 colonnes, de gauche à droite : par région, par département et par ville.</a:t>
            </a:r>
          </a:p>
          <a:p>
            <a:endParaRPr lang="fr-FR"/>
          </a:p>
          <a:p>
            <a:r>
              <a:rPr lang="fr-FR"/>
              <a:t>- Pour les 3 métiers :</a:t>
            </a:r>
          </a:p>
          <a:p>
            <a:r>
              <a:rPr lang="fr-FR"/>
              <a:t>  - Les régions qui recrutent le plus : `IDF` de loin, suivie par `Auvergne-Rhônes-Alpes`.</a:t>
            </a:r>
          </a:p>
          <a:p>
            <a:r>
              <a:rPr lang="fr-FR"/>
              <a:t>  - Les départements qui recrutent le plus : `Paris`, suivi par les `Hauts-de-Seine`.</a:t>
            </a:r>
          </a:p>
          <a:p>
            <a:r>
              <a:rPr lang="fr-FR"/>
              <a:t>  - Les villes qui recrutent le plus : `Paris` de loin, suivi par `Lyon`.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7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Encore une fois ici, ces graphs sont possibles grâce à une transformation, faite avec SQL, qui détecte les mots-clés dans la description des offres.</a:t>
            </a:r>
          </a:p>
          <a:p>
            <a:endParaRPr lang="fr-FR"/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Pour chaque offre, si un mot-clé parmi la liste de strings prédéfinie, ce mot-clé sera ajouté dans l'attribut (qui est une liste).</a:t>
            </a:r>
          </a:p>
          <a:p>
            <a:r>
              <a:rPr lang="fr-FR" sz="900" i="1">
                <a:solidFill>
                  <a:schemeClr val="bg1">
                    <a:lumMod val="75000"/>
                  </a:schemeClr>
                </a:solidFill>
              </a:rPr>
              <a:t>  # Une transformation côté Power BI permet de splitter une offre sur x lignes si cette offre a x mots-clés dans la liste.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- Pour les 3 métiers, les mots-clés qui reviennent le plus souvent dans les offres sont le trio souvent cité sur beaucoup de posts Linkedin : `SQL`, `Python` et `Git`, et aussi `Cloud`.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658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termine par la partie monitoring.</a:t>
            </a:r>
          </a:p>
          <a:p>
            <a:endParaRPr lang="fr-FR"/>
          </a:p>
          <a:p>
            <a:r>
              <a:rPr lang="fr-FR"/>
              <a:t>Au niveau des services déployés :</a:t>
            </a:r>
          </a:p>
          <a:p>
            <a:endParaRPr lang="fr-FR"/>
          </a:p>
          <a:p>
            <a:r>
              <a:rPr lang="fr-FR"/>
              <a:t>- Airflow envoie des métriques au format `StatsD` à `StatsD-exporter`.</a:t>
            </a:r>
          </a:p>
          <a:p>
            <a:r>
              <a:rPr lang="fr-FR"/>
              <a:t>- `StatsD-exporter` expose des métriques formatées `Prometheus`.</a:t>
            </a:r>
          </a:p>
          <a:p>
            <a:r>
              <a:rPr lang="fr-FR"/>
              <a:t>- `Postgres-exporter` expose des métriques sur les bases de données dont celle de `francetravail`.</a:t>
            </a:r>
          </a:p>
          <a:p>
            <a:r>
              <a:rPr lang="fr-FR"/>
              <a:t>- `Node-exporter` expose des métriques hardware et OS (notamment ce qui concerne cpu, ram, disque, etc...).</a:t>
            </a:r>
          </a:p>
          <a:p>
            <a:r>
              <a:rPr lang="fr-FR"/>
              <a:t>- `cAdvisor` expose des métriques sur les conteneurs docker en cours d'exécution.</a:t>
            </a:r>
          </a:p>
          <a:p>
            <a:endParaRPr lang="fr-FR"/>
          </a:p>
          <a:p>
            <a:r>
              <a:rPr lang="fr-FR"/>
              <a:t>- Grafana récupère toutes ces métriques de Prometheus.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69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Focus sur la partie Grafana :</a:t>
            </a:r>
          </a:p>
          <a:p>
            <a:r>
              <a:rPr lang="fr-FR"/>
              <a:t>- Dashboards téléchargés et importés (pb : dashboards sont trop complets, avec beaucoup de visuels trop techniques).</a:t>
            </a:r>
          </a:p>
          <a:p>
            <a:r>
              <a:rPr lang="fr-FR"/>
              <a:t>- J’ai créé un dashboard avec des visuels des 4 composants cités précédemment, pour avoir un dashboard synthétique, mais pas exhaustif.</a:t>
            </a:r>
          </a:p>
          <a:p>
            <a:endParaRPr lang="fr-FR"/>
          </a:p>
          <a:p>
            <a:r>
              <a:rPr lang="fr-FR"/>
              <a:t>Pour les slides suivants, on va faire l’analyse des visuels Grafana lorsque les DAGs sont en cours d’exécution.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31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C5D6-2022-8BB7-C854-C86C0759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F5D130-A85C-D4F9-3710-2399BD53C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D4248B-D3AF-516F-02AF-8357FFAB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~ 50 attributs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41DD9-392F-2ECD-DB60-DAA6C13E0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`DAG 1` ici a tourné entre 21h30 et 21h43 (en jaune) et `DAG 2` entre 21h43 et 21h51 (en bleu).</a:t>
            </a:r>
          </a:p>
          <a:p>
            <a:r>
              <a:rPr lang="fr-FR"/>
              <a:t>  - Pour les screenshots suivants, ca sera dans la fenêtre « 21h20 - 22h00 ».</a:t>
            </a:r>
          </a:p>
          <a:p>
            <a:r>
              <a:rPr lang="fr-FR"/>
              <a:t>  - Pour rappel, `DAG 1` fait l'extraction des données, les transformations, écrit toutes les données dans un json, et `DAG 2` écrit les offres dans la base Postgres.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90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cadvisor » :</a:t>
            </a:r>
          </a:p>
          <a:p>
            <a:endParaRPr lang="fr-FR"/>
          </a:p>
          <a:p>
            <a:r>
              <a:rPr lang="fr-FR"/>
              <a:t>(annotations en jaune le `DAG 1` et en bleu le `DAG 2`)</a:t>
            </a:r>
          </a:p>
          <a:p>
            <a:endParaRPr lang="fr-FR"/>
          </a:p>
          <a:p>
            <a:r>
              <a:rPr lang="fr-FR"/>
              <a:t> - Pendant le `DAG 1` et le `DAG 2`, le conteneur `worker` d'Airflow a consommé beaucoup de CPU.</a:t>
            </a:r>
          </a:p>
          <a:p>
            <a:r>
              <a:rPr lang="fr-FR"/>
              <a:t> - Pendant le `DAG 2`, c'est le conteneur `postgres` qui a consommé le plus de CPU.</a:t>
            </a:r>
          </a:p>
          <a:p>
            <a:endParaRPr lang="fr-FR"/>
          </a:p>
          <a:p>
            <a:r>
              <a:rPr lang="fr-FR"/>
              <a:t> - Le conteneur qui prend le plus de mémoire est le conteneur `worker` d'Airflow.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981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postgres-exporter »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r>
              <a:rPr lang="fr-FR"/>
              <a:t> - Pendant le `DAG 2`, on constate des insertions et des mises à jour de données dans la base, ce qui est cohérent avec le rôle du `DAG 2`.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284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Visuels dont les métriques viennent de « statsd-exporter » (en haut) et « node-exporter » (en bas) :</a:t>
            </a:r>
          </a:p>
          <a:p>
            <a:endParaRPr lang="fr-FR"/>
          </a:p>
          <a:p>
            <a:r>
              <a:rPr lang="fr-FR"/>
              <a:t>- En haut :</a:t>
            </a:r>
          </a:p>
          <a:p>
            <a:r>
              <a:rPr lang="fr-FR"/>
              <a:t>  - A la fin de `DAG 1`, le compteur de `DAG 1` est incrémenté (idem pour `DAG 2`).</a:t>
            </a:r>
          </a:p>
          <a:p>
            <a:endParaRPr lang="fr-FR"/>
          </a:p>
          <a:p>
            <a:r>
              <a:rPr lang="fr-FR"/>
              <a:t>- En bas :</a:t>
            </a:r>
          </a:p>
          <a:p>
            <a:r>
              <a:rPr lang="fr-FR"/>
              <a:t> - On constate un "trou" entre 21h31 et 21h33 dans les graphs `CPU Basic` et `Network Traffic Basic`, ce qui correspond au moment où les mapped tasks ont eu lieu (16 tâches en parallèle qui font des requêtes API pour récupérer les données).</a:t>
            </a:r>
          </a:p>
          <a:p>
            <a:r>
              <a:rPr lang="fr-FR"/>
              <a:t> - Cela a dû provoquer une surcharge côté réseau, et on a perdu quelques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83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J'ai beaucoup appris à travers ce projet, que j'ai trouvé très intéressant, à tout point de vue, et qui m’a fait progressé.</a:t>
            </a:r>
          </a:p>
          <a:p>
            <a:endParaRPr lang="fr-FR"/>
          </a:p>
          <a:p>
            <a:r>
              <a:rPr lang="fr-FR"/>
              <a:t>- Axes d’amélioration que je peux continuer à faire après.</a:t>
            </a:r>
          </a:p>
          <a:p>
            <a:endParaRPr lang="fr-FR"/>
          </a:p>
          <a:p>
            <a:r>
              <a:rPr lang="fr-FR"/>
              <a:t>- Merci à Antoine pour son mentorat, ses conseils et sa disponibilité.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8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/>
              <a:t>Schéma en snowflake avec :</a:t>
            </a:r>
          </a:p>
          <a:p>
            <a:pPr marL="0" indent="0">
              <a:buFontTx/>
              <a:buNone/>
            </a:pPr>
            <a:r>
              <a:rPr lang="fr-FR" b="0"/>
              <a:t>- table de fait en vert</a:t>
            </a:r>
          </a:p>
          <a:p>
            <a:pPr marL="0" indent="0">
              <a:buFontTx/>
              <a:buNone/>
            </a:pPr>
            <a:r>
              <a:rPr lang="fr-FR" b="0"/>
              <a:t>- tables de dimension en jaune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/>
              <a:t>- tables de liaison en gris pour quelques unes de tables de dimension</a:t>
            </a:r>
          </a:p>
          <a:p>
            <a:pPr marL="0" indent="0">
              <a:buFontTx/>
              <a:buNone/>
            </a:pPr>
            <a:endParaRPr lang="fr-FR" b="0"/>
          </a:p>
          <a:p>
            <a:pPr marL="0" indent="0">
              <a:buFontTx/>
              <a:buNone/>
            </a:pPr>
            <a:r>
              <a:rPr lang="fr-FR" b="0"/>
              <a:t>Attributs en vert : attributs issus des transformations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0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0"/>
              <a:t>Docker CE =&gt; </a:t>
            </a:r>
            <a:r>
              <a:rPr lang="fr-FR" sz="1200" i="1"/>
              <a:t>pas Docker Desktop car problème pour faire fonctionner le conteneur cAdvisor, utilisé pour le monitoring des conteneurs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/>
              <a:t>---</a:t>
            </a:r>
          </a:p>
          <a:p>
            <a:r>
              <a:rPr lang="fr-FR"/>
              <a:t>Environnement dockerisé déployé avec `docker compose`</a:t>
            </a:r>
          </a:p>
          <a:p>
            <a:r>
              <a:rPr lang="fr-FR"/>
              <a:t>Elément central : base de données postgres avec laquelle chacun des 4 blocs va intéragir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7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Utilisation d’Airflow pour le pipeline ETL</a:t>
            </a:r>
          </a:p>
          <a:p>
            <a:endParaRPr lang="fr-FR"/>
          </a:p>
          <a:p>
            <a:r>
              <a:rPr lang="fr-FR"/>
              <a:t>- Version Airflow 3.0, branche majeure sortie il y a quelques mois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02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‘DAG 1’ qui va déclencher ‘DAG 2’ 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Extraction</a:t>
            </a:r>
            <a:r>
              <a:rPr lang="fr-FR"/>
              <a:t> : </a:t>
            </a:r>
          </a:p>
          <a:p>
            <a:r>
              <a:rPr lang="fr-FR"/>
              <a:t>  - pour une requête API vers France Travail, on doit renseigner un métier pour récupérer ses offres d’emploi =&gt; le script va faire des requêtes pour 62 métiers (listés dans un fichier) dont des métiers de la data (ex : DA, DE, DS, Data Manager…), et des métiers de la tech (ex : dev BE/FE/Fullstack, Ingénieur Cybersécurité…)</a:t>
            </a:r>
          </a:p>
          <a:p>
            <a:r>
              <a:rPr lang="fr-FR"/>
              <a:t>  - mapped tasks =&gt; exécutent 62 tâches (dont 16 en //), gestion des erreurs 429 ‘too much requests’.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Transformations</a:t>
            </a:r>
            <a:r>
              <a:rPr lang="fr-FR"/>
              <a:t>, exemple :</a:t>
            </a:r>
          </a:p>
          <a:p>
            <a:r>
              <a:rPr lang="fr-FR"/>
              <a:t>  - Ajouter attributs de localisation (région, département, ville)</a:t>
            </a:r>
          </a:p>
          <a:p>
            <a:r>
              <a:rPr lang="fr-FR"/>
              <a:t>  - Ajouter attributs pour savoir si une offre est DA, DE ou DS</a:t>
            </a:r>
          </a:p>
          <a:p>
            <a:r>
              <a:rPr lang="fr-FR"/>
              <a:t>  - …</a:t>
            </a:r>
          </a:p>
          <a:p>
            <a:endParaRPr lang="fr-FR"/>
          </a:p>
          <a:p>
            <a:r>
              <a:rPr lang="fr-FR"/>
              <a:t>- </a:t>
            </a:r>
            <a:r>
              <a:rPr lang="fr-FR" b="1"/>
              <a:t>Pipeline ETL</a:t>
            </a:r>
            <a:r>
              <a:rPr lang="fr-FR"/>
              <a:t> : gère le cas où il doit écrire dans la base pour la toute 1</a:t>
            </a:r>
            <a:r>
              <a:rPr lang="fr-FR" baseline="30000"/>
              <a:t>e</a:t>
            </a:r>
            <a:r>
              <a:rPr lang="fr-FR"/>
              <a:t> exécution (chemin en rose), et le cas où il doit mettre à jour la base pour les exécutions suivantes (chemin en vert)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9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7FB-FCE9-BB1B-1091-386703A7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58B14-2C24-ACE3-0216-48E6BFEDA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C4D763-DB26-FAC7-B103-BF32B462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5F59-09C9-B720-A82D-625D9DA51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1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17 endpoints développés répartis sous 3 tags, principalement des endpoints GET.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3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Tag 1 :</a:t>
            </a:r>
          </a:p>
          <a:p>
            <a:r>
              <a:rPr lang="fr-FR"/>
              <a:t>  - afficher attributs d’une ou plusieurs offres, en ajouter une, en supprimer une</a:t>
            </a:r>
          </a:p>
          <a:p>
            <a:endParaRPr lang="fr-FR"/>
          </a:p>
          <a:p>
            <a:r>
              <a:rPr lang="fr-FR"/>
              <a:t>- Tag 2 :</a:t>
            </a:r>
          </a:p>
          <a:p>
            <a:r>
              <a:rPr lang="fr-FR"/>
              <a:t>  - afficher des stats, par exemple : nb total d’offres, les régions/départements/villes qui recrutent le plus</a:t>
            </a:r>
          </a:p>
          <a:p>
            <a:r>
              <a:rPr lang="fr-FR"/>
              <a:t>  - afficher les compétences, les expériences et les qualités professionnelles les plus demandées par les recruteurs</a:t>
            </a:r>
          </a:p>
          <a:p>
            <a:endParaRPr lang="fr-FR"/>
          </a:p>
          <a:p>
            <a:r>
              <a:rPr lang="fr-FR"/>
              <a:t>- Filtres possibles : Pour connaitre les codes régions/départements/postaux/insee =&gt; endpoints du tag 3</a:t>
            </a:r>
          </a:p>
          <a:p>
            <a:endParaRPr lang="fr-FR"/>
          </a:p>
          <a:p>
            <a:r>
              <a:rPr lang="fr-FR"/>
              <a:t>- Tag 3 :</a:t>
            </a:r>
          </a:p>
          <a:p>
            <a:r>
              <a:rPr lang="fr-FR"/>
              <a:t>  - donne la correspondance entre le nom et le code des régions/départements/villes/communes</a:t>
            </a:r>
          </a:p>
          <a:p>
            <a:r>
              <a:rPr lang="fr-FR"/>
              <a:t>  - par exemple : le premier endpoint donne le matching entre le nom d’une région et son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68EAC-D882-4987-8432-37798150C6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0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AE7F3-F0FF-7C10-C3BD-7A15FCDF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637929-E52F-2CDF-40A2-803F77C5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2C0A9-4A6D-82DC-8BA1-F6F8456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A44C1-43B8-028D-97A2-8320D9EB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57D9-6F71-90DA-A3B2-2B93086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A1F48-1982-76B3-9D7F-4DB7148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8D74D1-E92E-4B10-1046-F6866563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E8DFE-689B-6D35-959D-E6A23842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B13CE2-F1C7-5195-C6DC-77B5D1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86281-2F02-15D6-0441-74F8BA5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2E3C71-3E0A-BBB8-AE1D-C603564AA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C3F234-6A48-62CA-97FC-9DD7091A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63FA45-79DD-0620-6BDD-5852B25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38BD2A-E5DC-491E-DF26-0470B4EF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E26C1-62BD-2F2B-61FC-46D4B258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2E709-F001-2DA7-9493-046941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C02CB-B7FE-ED4F-AF46-BC0DEAD4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E8BD37-86C1-B10B-FF88-DE5A27C5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0BB8D-D7A7-6844-49B3-7403F78B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54F09-FCCA-C714-8221-7A981C18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2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D1C1D-A52D-C5A1-B931-EBD0037B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100F22-E16A-44CF-6489-93F7C82F4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3EE47-FC75-00D9-FB2D-D3D1597D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28549-B542-C9B0-8428-4240D6D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43CB-93AD-00BA-904B-5D422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3A885-018D-B19A-16BC-A11384DD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E33D7-4E3C-91B7-2A3C-BC3E8A4E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1F8E2-69D3-693F-AEAD-31C74717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B70310-FC20-2178-76EC-421D87FE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43BC7D-09F6-0708-B12F-C71D868F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E43F16-F7C6-9C72-D3BA-EA19A2B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CF35-5018-5967-DD5D-FC47A022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1107AC-BF25-1F03-DA47-1D88DF00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937C3-14ED-240A-AEDE-13384F566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1A5FE5-8B61-9973-C55A-B1A881FD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C283E4-5C75-BA75-DD04-91FB03BD3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77D08B-F75E-2FA5-09F4-08AF14B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7B0325-80E8-1F93-064B-7D730C1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9D3A34-3DE1-9214-8BB9-21CCA483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9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807D4-36E7-4314-A1AF-23F8640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7BEBAD-DDC0-2C83-63DE-2B16309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F2F998-88DF-567D-B0D9-2587A6A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C7CC-52CE-7A41-5BF2-6A50C79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E6DCF7-BC19-0028-7C19-CD289EAC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ED5FD1-B16D-45C1-64CA-5CEA060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3E486-1C76-70CA-9470-25D8775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270C5-391E-D0A1-CDE6-8DE3D70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FBD1D-901A-0828-4446-FBB93AB9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72C534-F4A5-F70B-5BEE-76C54CEBC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9D58B-9E9A-23A7-8C71-EF896AAB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8AEB62-F157-B2B1-D408-35446507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78D2F0-16A9-1B6E-D0A8-942DD05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4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8BC08-E1FE-B30C-EE21-3EB3E6A8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145DC1-FC58-3DE7-4E6D-9ADBC64F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D9195-109F-B898-52FF-A110FA18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66700D-913C-F516-BFED-BD3ED2FC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FC39-4DF9-EAB4-4C6E-A66CA616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E886D-9D16-66EC-DC0C-95C6CB55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7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C3C9E-6063-E4A2-BD61-64F5978D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6A6B6-8852-6099-8662-C3A59C48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FB155-0DB4-B23B-655C-1096C47B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AAB1-0FAC-4415-8E27-5F892221FAE5}" type="datetimeFigureOut">
              <a:rPr lang="fr-FR" smtClean="0"/>
              <a:t>29/07/2025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F98E6-DD83-0FF5-28F4-6D8B81B5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3C758-69AA-727D-7D57-594CAD7B8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74AB-96EB-4D26-B35B-803729037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9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/dashboard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FF2A2-A976-2EC6-C2DB-048F09CD4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00"/>
            <a:ext cx="9144000" cy="3606800"/>
          </a:xfrm>
        </p:spPr>
        <p:txBody>
          <a:bodyPr anchor="ctr">
            <a:normAutofit fontScale="90000"/>
          </a:bodyPr>
          <a:lstStyle/>
          <a:p>
            <a:r>
              <a:rPr lang="fr-FR" sz="4400"/>
              <a:t>Projet Data Engineer (juillet 2025)</a:t>
            </a:r>
            <a:br>
              <a:rPr lang="fr-FR" b="1"/>
            </a:br>
            <a:br>
              <a:rPr lang="fr-FR" b="1"/>
            </a:br>
            <a:r>
              <a:rPr lang="fr-FR" b="1"/>
              <a:t>Etude de marché des métiers de la tech (et de la data) </a:t>
            </a:r>
            <a:br>
              <a:rPr lang="fr-FR" b="1"/>
            </a:br>
            <a:r>
              <a:rPr lang="fr-FR" b="1"/>
              <a:t>en France Métropolitaine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7817E8-2D31-BA50-5707-272841E1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400" y="5918200"/>
            <a:ext cx="4081780" cy="784860"/>
          </a:xfrm>
        </p:spPr>
        <p:txBody>
          <a:bodyPr anchor="ctr">
            <a:noAutofit/>
          </a:bodyPr>
          <a:lstStyle/>
          <a:p>
            <a:r>
              <a:rPr lang="fr-FR" sz="4000" dirty="0"/>
              <a:t>HOANG Minh-Ha</a:t>
            </a:r>
          </a:p>
        </p:txBody>
      </p:sp>
    </p:spTree>
    <p:extLst>
      <p:ext uri="{BB962C8B-B14F-4D97-AF65-F5344CB8AC3E}">
        <p14:creationId xmlns:p14="http://schemas.microsoft.com/office/powerpoint/2010/main" val="161750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DA4F-C771-37BB-5B3C-AE36E1AF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D7B63D7-E38F-EF6F-6789-528BA19B87F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029E62-9489-E252-E2FC-4F7E98FE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43" y="819400"/>
            <a:ext cx="6197919" cy="577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99DD-F250-EC6D-1BD5-CF36DD2E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678697-25EB-FBC1-027F-AB63961DED4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F49B2-DF51-AED2-FB97-5E1D6911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4"/>
          <a:stretch>
            <a:fillRect/>
          </a:stretch>
        </p:blipFill>
        <p:spPr>
          <a:xfrm>
            <a:off x="3462582" y="829532"/>
            <a:ext cx="5778238" cy="1570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240C18-FF90-F2CA-EB8B-E1F75723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>
            <a:fillRect/>
          </a:stretch>
        </p:blipFill>
        <p:spPr>
          <a:xfrm>
            <a:off x="7189925" y="1782022"/>
            <a:ext cx="4854039" cy="2866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5064C6-FEEA-4322-3387-0BD8FDB9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313" y="5067015"/>
            <a:ext cx="2262651" cy="16692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6B7E105-2D95-B93F-A2A9-170A63C0898F}"/>
              </a:ext>
            </a:extLst>
          </p:cNvPr>
          <p:cNvSpPr txBox="1"/>
          <p:nvPr/>
        </p:nvSpPr>
        <p:spPr>
          <a:xfrm>
            <a:off x="154655" y="2690905"/>
            <a:ext cx="3071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/>
              <a:t>Pour certains endpoints, filtrage possible par :</a:t>
            </a:r>
          </a:p>
          <a:p>
            <a:pPr marL="171450" indent="-171450">
              <a:buFontTx/>
              <a:buChar char="-"/>
            </a:pPr>
            <a:r>
              <a:rPr lang="fr-FR" sz="1200"/>
              <a:t>metier_data (DA, DE, DS), </a:t>
            </a:r>
          </a:p>
          <a:p>
            <a:pPr marL="171450" indent="-171450">
              <a:buFontTx/>
              <a:buChar char="-"/>
            </a:pPr>
            <a:r>
              <a:rPr lang="fr-FR" sz="1200"/>
              <a:t>offres disponibles</a:t>
            </a:r>
          </a:p>
          <a:p>
            <a:pPr marL="171450" indent="-171450">
              <a:buFontTx/>
              <a:buChar char="-"/>
            </a:pPr>
            <a:r>
              <a:rPr lang="fr-FR" sz="1200"/>
              <a:t>codes région/département/postal/insee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B04A86-5F6F-005C-B71E-99491414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703" y="2575788"/>
            <a:ext cx="3071047" cy="41721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37E99E-2451-7F9F-2126-9E10FFBE5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1"/>
          <a:stretch>
            <a:fillRect/>
          </a:stretch>
        </p:blipFill>
        <p:spPr>
          <a:xfrm>
            <a:off x="5332161" y="5670786"/>
            <a:ext cx="3908659" cy="10089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8764D41-B190-17C9-C89D-99B0BBFCE10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748588" y="5901645"/>
            <a:ext cx="2032725" cy="395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1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0972-217B-375E-33FB-8DE5BC76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4CE548-7E78-EFE5-B719-CD5DEC442C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6. Data Viz avec Power BI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80D38F-C503-90B0-D102-A14526AF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3C3A1B-0183-786A-8C5C-3F3A2657B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9F567A-7B8B-9CD2-A232-EBF46771D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34" y="4569177"/>
            <a:ext cx="6969449" cy="1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2086-CE4A-80AE-37D7-74F5172B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4C5B8F6-5854-A1B9-AE6E-B58D5AD0E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" y="772"/>
            <a:ext cx="12227347" cy="68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14887-A1E9-D13B-5DDD-3E0E1F90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7AFE57-F67B-F4BB-B1AC-96904959B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8" b="91421"/>
          <a:stretch>
            <a:fillRect/>
          </a:stretch>
        </p:blipFill>
        <p:spPr>
          <a:xfrm>
            <a:off x="438492" y="1244209"/>
            <a:ext cx="5226858" cy="7432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B66EDDA-DDF4-1D63-0635-B4224549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0" t="124" r="-1" b="91246"/>
          <a:stretch>
            <a:fillRect/>
          </a:stretch>
        </p:blipFill>
        <p:spPr>
          <a:xfrm>
            <a:off x="6565826" y="1248433"/>
            <a:ext cx="5226858" cy="7499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D8667A-F93C-09CB-6A78-40E6E85CA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9" b="91345"/>
          <a:stretch>
            <a:fillRect/>
          </a:stretch>
        </p:blipFill>
        <p:spPr>
          <a:xfrm>
            <a:off x="438492" y="4636363"/>
            <a:ext cx="5226858" cy="750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D089FC4-2E64-DCAA-C552-01C16C4EF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4" r="-363" b="91452"/>
          <a:stretch>
            <a:fillRect/>
          </a:stretch>
        </p:blipFill>
        <p:spPr>
          <a:xfrm>
            <a:off x="6521333" y="4636363"/>
            <a:ext cx="5315844" cy="74994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DA1A34A-6C35-2AF1-9901-9B89388FBFF8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213693C-E69B-692C-8113-FBA76BF64F96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6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A400-9D2F-80AC-D241-5B5EA71E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3FA819-08AD-3337-AEA3-99482E4F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D02D34F-271C-B373-D6F6-A291F012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8979AAF-59CC-D229-BE2A-A028AD20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468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6EA0C4-9287-8817-CDEF-C49D513DB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64" y="344715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76586B9-CA6A-F3A0-1F8D-F337ED093158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04651D-B3BA-466A-3522-5E8E82151106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8C7F8B7-97F6-0816-B85A-6236F02BD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29" y="859656"/>
            <a:ext cx="2711952" cy="20622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FADD86-4AB3-A18E-DEB7-6801221C2160}"/>
              </a:ext>
            </a:extLst>
          </p:cNvPr>
          <p:cNvSpPr/>
          <p:nvPr/>
        </p:nvSpPr>
        <p:spPr>
          <a:xfrm>
            <a:off x="10138273" y="3230519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83463-5626-2CA7-969F-F0C996A52211}"/>
              </a:ext>
            </a:extLst>
          </p:cNvPr>
          <p:cNvSpPr/>
          <p:nvPr/>
        </p:nvSpPr>
        <p:spPr>
          <a:xfrm>
            <a:off x="10125573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31B8E8-11B1-D7AC-98A3-AA3D7F7EEAFB}"/>
              </a:ext>
            </a:extLst>
          </p:cNvPr>
          <p:cNvSpPr/>
          <p:nvPr/>
        </p:nvSpPr>
        <p:spPr>
          <a:xfrm>
            <a:off x="4026391" y="6678567"/>
            <a:ext cx="801757" cy="10799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E74945-CA64-3B15-4E7C-71EFCC24782D}"/>
              </a:ext>
            </a:extLst>
          </p:cNvPr>
          <p:cNvSpPr/>
          <p:nvPr/>
        </p:nvSpPr>
        <p:spPr>
          <a:xfrm>
            <a:off x="5367339" y="6678567"/>
            <a:ext cx="537767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DDFCF-F19E-9E69-8D45-26F9828854FC}"/>
              </a:ext>
            </a:extLst>
          </p:cNvPr>
          <p:cNvSpPr/>
          <p:nvPr/>
        </p:nvSpPr>
        <p:spPr>
          <a:xfrm>
            <a:off x="11489530" y="3230519"/>
            <a:ext cx="557624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2F389-6E63-2FAD-2389-86BB40064672}"/>
              </a:ext>
            </a:extLst>
          </p:cNvPr>
          <p:cNvSpPr/>
          <p:nvPr/>
        </p:nvSpPr>
        <p:spPr>
          <a:xfrm>
            <a:off x="11489530" y="6678567"/>
            <a:ext cx="544923" cy="107994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4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1074-F449-CAA5-6CD0-A123B543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6133EA-C427-119F-A82B-2B3B00AFD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FB90591-8915-9D9D-D491-3A2EE9315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2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5022526-B67D-98C0-C3BA-5ED7C2B9B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251849-4374-A070-3E30-E27775308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2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C1B1EE9-7681-9ADD-618A-4C99411B8FAB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0342F7-E58F-57EE-11A7-98F2F7C891A2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BDCAA0-416E-1C3C-B4A8-858540C0E710}"/>
              </a:ext>
            </a:extLst>
          </p:cNvPr>
          <p:cNvSpPr/>
          <p:nvPr/>
        </p:nvSpPr>
        <p:spPr>
          <a:xfrm>
            <a:off x="10599659" y="3133660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40EF2-A3A7-4F96-0BCE-D02E8602D40C}"/>
              </a:ext>
            </a:extLst>
          </p:cNvPr>
          <p:cNvSpPr/>
          <p:nvPr/>
        </p:nvSpPr>
        <p:spPr>
          <a:xfrm>
            <a:off x="10513934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D4942-E9F1-6E2F-2CB3-7B191C40CE33}"/>
              </a:ext>
            </a:extLst>
          </p:cNvPr>
          <p:cNvSpPr/>
          <p:nvPr/>
        </p:nvSpPr>
        <p:spPr>
          <a:xfrm>
            <a:off x="4403645" y="6624673"/>
            <a:ext cx="868440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0B645-DBAD-3457-284C-B9D69427CC27}"/>
              </a:ext>
            </a:extLst>
          </p:cNvPr>
          <p:cNvSpPr/>
          <p:nvPr/>
        </p:nvSpPr>
        <p:spPr>
          <a:xfrm>
            <a:off x="4355185" y="3992518"/>
            <a:ext cx="1116928" cy="10806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A1C1A-7226-9774-7B03-93272F475FAF}"/>
              </a:ext>
            </a:extLst>
          </p:cNvPr>
          <p:cNvSpPr/>
          <p:nvPr/>
        </p:nvSpPr>
        <p:spPr>
          <a:xfrm>
            <a:off x="10076437" y="3975371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F6007-D799-7E2E-E537-BA004BF10BB2}"/>
              </a:ext>
            </a:extLst>
          </p:cNvPr>
          <p:cNvSpPr/>
          <p:nvPr/>
        </p:nvSpPr>
        <p:spPr>
          <a:xfrm>
            <a:off x="10076437" y="537435"/>
            <a:ext cx="1439289" cy="120443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5A32-B9E9-5198-E2CE-811771C75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B687E9C-B152-19B0-F7C5-CB2DE95A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772"/>
            <a:ext cx="6096000" cy="34187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B5A196-D4AB-F15C-5F0E-2DC520433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1EA729-5E33-2FBA-7B25-7A4EE7B0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8525"/>
            <a:ext cx="6096000" cy="3418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51125-F261-C4AD-6C7D-47BC2EA4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38524"/>
            <a:ext cx="6096001" cy="341870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6E283-ACB0-81EC-4F8F-927B39E06805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355BAB7-EAAD-6272-95ED-E9DAF2943617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54F6B-6FCC-01E6-D5D2-54B43A143286}"/>
              </a:ext>
            </a:extLst>
          </p:cNvPr>
          <p:cNvSpPr/>
          <p:nvPr/>
        </p:nvSpPr>
        <p:spPr>
          <a:xfrm>
            <a:off x="10621890" y="633338"/>
            <a:ext cx="1024804" cy="3143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29076-B574-2342-0AD6-D81DD18B837F}"/>
              </a:ext>
            </a:extLst>
          </p:cNvPr>
          <p:cNvSpPr/>
          <p:nvPr/>
        </p:nvSpPr>
        <p:spPr>
          <a:xfrm>
            <a:off x="11034640" y="4072678"/>
            <a:ext cx="1024804" cy="41282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98383-5D95-DC42-B3E9-695EF9BF2C3E}"/>
              </a:ext>
            </a:extLst>
          </p:cNvPr>
          <p:cNvSpPr/>
          <p:nvPr/>
        </p:nvSpPr>
        <p:spPr>
          <a:xfrm>
            <a:off x="4529859" y="4001246"/>
            <a:ext cx="1024804" cy="310404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E379E2-9D0E-9F31-A580-CD08B6591D5E}"/>
              </a:ext>
            </a:extLst>
          </p:cNvPr>
          <p:cNvSpPr/>
          <p:nvPr/>
        </p:nvSpPr>
        <p:spPr>
          <a:xfrm>
            <a:off x="11427760" y="2106588"/>
            <a:ext cx="512780" cy="234806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B0BD25-14F3-418D-B00F-D2AFBF7D080E}"/>
              </a:ext>
            </a:extLst>
          </p:cNvPr>
          <p:cNvSpPr/>
          <p:nvPr/>
        </p:nvSpPr>
        <p:spPr>
          <a:xfrm>
            <a:off x="11499416" y="5597873"/>
            <a:ext cx="494463" cy="309711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D12AF-BAF3-4501-728A-52EED8B38986}"/>
              </a:ext>
            </a:extLst>
          </p:cNvPr>
          <p:cNvSpPr/>
          <p:nvPr/>
        </p:nvSpPr>
        <p:spPr>
          <a:xfrm>
            <a:off x="5393025" y="5592768"/>
            <a:ext cx="486367" cy="314815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3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9D6D3-5206-40B1-7C3D-10BEEF6E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B9DA1B-F636-D767-D653-D5C822872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40735C9-99F7-4084-7F60-CE710C94E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5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321A94-39BA-66C3-4D07-99A60EEAD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7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04BE4F-6E37-6619-95A6-CCD5E213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44060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8F948DF-0AD6-E224-64DD-108FB268BD11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AEDF3CF-2A5D-A34C-FFAD-A3C92D3FF97C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7126EA-8350-56CF-B1C4-B9E767840EA3}"/>
              </a:ext>
            </a:extLst>
          </p:cNvPr>
          <p:cNvSpPr/>
          <p:nvPr/>
        </p:nvSpPr>
        <p:spPr>
          <a:xfrm>
            <a:off x="6553200" y="2070990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58AF0-500D-B71E-A5CE-97EFD29D48F0}"/>
              </a:ext>
            </a:extLst>
          </p:cNvPr>
          <p:cNvSpPr/>
          <p:nvPr/>
        </p:nvSpPr>
        <p:spPr>
          <a:xfrm>
            <a:off x="6553200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129EA-9E64-D6DA-70DF-3828F510E1D3}"/>
              </a:ext>
            </a:extLst>
          </p:cNvPr>
          <p:cNvSpPr/>
          <p:nvPr/>
        </p:nvSpPr>
        <p:spPr>
          <a:xfrm>
            <a:off x="451425" y="5508743"/>
            <a:ext cx="5562600" cy="20163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4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F763-7291-FCE9-02DD-8EA91A0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ABB6A4-4B75-9D22-407F-02337F3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"/>
            <a:ext cx="6096000" cy="34187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9BE5B90-AF18-477B-F28B-C5C73B474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187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AFC892-DE56-A09B-6D6F-904D14E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296"/>
            <a:ext cx="6096000" cy="34187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375C41-A8CE-2FF1-1EDC-CB1B255C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525"/>
            <a:ext cx="6096000" cy="341870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5F92653-BC16-145D-49BA-848F9F27758A}"/>
              </a:ext>
            </a:extLst>
          </p:cNvPr>
          <p:cNvCxnSpPr/>
          <p:nvPr/>
        </p:nvCxnSpPr>
        <p:spPr>
          <a:xfrm>
            <a:off x="6077525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CCD473-6A4F-1F9C-7D80-328B6A32AA64}"/>
              </a:ext>
            </a:extLst>
          </p:cNvPr>
          <p:cNvCxnSpPr>
            <a:cxnSpLocks/>
          </p:cNvCxnSpPr>
          <p:nvPr/>
        </p:nvCxnSpPr>
        <p:spPr>
          <a:xfrm flipV="1">
            <a:off x="0" y="3418703"/>
            <a:ext cx="12191999" cy="1029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81BDF-F572-89B2-5BD3-86D2FE79BBE1}"/>
              </a:ext>
            </a:extLst>
          </p:cNvPr>
          <p:cNvSpPr/>
          <p:nvPr/>
        </p:nvSpPr>
        <p:spPr>
          <a:xfrm>
            <a:off x="5438773" y="4136675"/>
            <a:ext cx="22621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AEC02-76BA-561F-9E24-B1F4FE7CC365}"/>
              </a:ext>
            </a:extLst>
          </p:cNvPr>
          <p:cNvSpPr/>
          <p:nvPr/>
        </p:nvSpPr>
        <p:spPr>
          <a:xfrm>
            <a:off x="5438773" y="4043479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A9FC9-8E7B-4F04-B859-A9ADA21B93F6}"/>
              </a:ext>
            </a:extLst>
          </p:cNvPr>
          <p:cNvSpPr/>
          <p:nvPr/>
        </p:nvSpPr>
        <p:spPr>
          <a:xfrm>
            <a:off x="5438772" y="4233046"/>
            <a:ext cx="185741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A2ED00-05F5-884A-A7F8-A4BBBBCB0497}"/>
              </a:ext>
            </a:extLst>
          </p:cNvPr>
          <p:cNvSpPr/>
          <p:nvPr/>
        </p:nvSpPr>
        <p:spPr>
          <a:xfrm>
            <a:off x="5438773" y="4328602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FCEE2-D91A-171E-7AC1-C2A37692C77A}"/>
              </a:ext>
            </a:extLst>
          </p:cNvPr>
          <p:cNvSpPr/>
          <p:nvPr/>
        </p:nvSpPr>
        <p:spPr>
          <a:xfrm>
            <a:off x="11539726" y="706808"/>
            <a:ext cx="14287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3E0DE6-AAF4-C558-50B2-9D102951C71F}"/>
              </a:ext>
            </a:extLst>
          </p:cNvPr>
          <p:cNvSpPr/>
          <p:nvPr/>
        </p:nvSpPr>
        <p:spPr>
          <a:xfrm>
            <a:off x="11539726" y="989383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97AD6-1554-F3A9-1C34-9EBBC82EF398}"/>
              </a:ext>
            </a:extLst>
          </p:cNvPr>
          <p:cNvSpPr/>
          <p:nvPr/>
        </p:nvSpPr>
        <p:spPr>
          <a:xfrm>
            <a:off x="11539699" y="1089723"/>
            <a:ext cx="134173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548D9-28EE-C723-E146-55F7E3908648}"/>
              </a:ext>
            </a:extLst>
          </p:cNvPr>
          <p:cNvSpPr/>
          <p:nvPr/>
        </p:nvSpPr>
        <p:spPr>
          <a:xfrm>
            <a:off x="11535155" y="1189059"/>
            <a:ext cx="174245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38761-E4BA-78DA-9E70-2E86BB3CA078}"/>
              </a:ext>
            </a:extLst>
          </p:cNvPr>
          <p:cNvSpPr/>
          <p:nvPr/>
        </p:nvSpPr>
        <p:spPr>
          <a:xfrm>
            <a:off x="11539726" y="4042612"/>
            <a:ext cx="22047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2C3FD3-7FBB-C111-27E9-F49D27B33380}"/>
              </a:ext>
            </a:extLst>
          </p:cNvPr>
          <p:cNvSpPr/>
          <p:nvPr/>
        </p:nvSpPr>
        <p:spPr>
          <a:xfrm>
            <a:off x="11539726" y="422763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615210-0D78-F1D7-2D65-68734C53DB58}"/>
              </a:ext>
            </a:extLst>
          </p:cNvPr>
          <p:cNvSpPr/>
          <p:nvPr/>
        </p:nvSpPr>
        <p:spPr>
          <a:xfrm>
            <a:off x="11539726" y="4327013"/>
            <a:ext cx="136528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99B3F-AB42-58C9-6F00-D673BEE027F4}"/>
              </a:ext>
            </a:extLst>
          </p:cNvPr>
          <p:cNvSpPr/>
          <p:nvPr/>
        </p:nvSpPr>
        <p:spPr>
          <a:xfrm>
            <a:off x="11539726" y="4431322"/>
            <a:ext cx="176024" cy="82899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1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B61-0137-3580-827A-64721384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663A2060-8BCC-0381-2262-BC0A71847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2" y="1089560"/>
            <a:ext cx="9993402" cy="53722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fr-FR" dirty="0"/>
              <a:t>Objectif : </a:t>
            </a:r>
            <a:r>
              <a:rPr lang="fr-FR"/>
              <a:t>étude de marché à travers les offres d’emploi, axée sur les métiers de la tech, notamment avec quelques métiers de la data ‘Data Analyst’, ‘Data Engineer’ et ‘Data Scientist’, en France Métropolitaine</a:t>
            </a:r>
            <a:endParaRPr lang="fr-FR" dirty="0"/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Source (unique) : API France Travail </a:t>
            </a:r>
            <a:r>
              <a:rPr lang="fr-FR" sz="1800" dirty="0"/>
              <a:t>(+ data </a:t>
            </a:r>
            <a:r>
              <a:rPr lang="fr-FR" sz="1800" dirty="0" err="1"/>
              <a:t>gouv</a:t>
            </a:r>
            <a:r>
              <a:rPr lang="fr-FR" sz="1800" dirty="0"/>
              <a:t> &amp; </a:t>
            </a:r>
            <a:r>
              <a:rPr lang="fr-FR" sz="1800" dirty="0" err="1"/>
              <a:t>insee</a:t>
            </a:r>
            <a:r>
              <a:rPr lang="fr-FR" sz="1800" dirty="0"/>
              <a:t> pour les données de </a:t>
            </a:r>
            <a:r>
              <a:rPr lang="fr-FR" sz="1800"/>
              <a:t>localisation)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Gratuit</a:t>
            </a:r>
          </a:p>
          <a:p>
            <a:pPr marL="800100" lvl="1" indent="-342900" algn="l">
              <a:buFontTx/>
              <a:buChar char="-"/>
            </a:pPr>
            <a:r>
              <a:rPr lang="fr-FR" sz="2400"/>
              <a:t>Enormément d’attributs pour une offre d’emploi (~50), et encore plus avec des transformations</a:t>
            </a:r>
          </a:p>
          <a:p>
            <a:pPr marL="800100" lvl="1" indent="-342900" algn="l">
              <a:buFontTx/>
              <a:buChar char="-"/>
            </a:pPr>
            <a:endParaRPr lang="fr-FR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 sz="2400"/>
              <a:t>Notes :</a:t>
            </a:r>
          </a:p>
          <a:p>
            <a:pPr marL="1257300" lvl="2" indent="-342900" algn="l">
              <a:buFontTx/>
              <a:buChar char="-"/>
            </a:pPr>
            <a:r>
              <a:rPr lang="fr-FR" sz="2200"/>
              <a:t>Si autres sources (exemple : API ‘Adzuna’ et ‘The Muse’), </a:t>
            </a:r>
            <a:r>
              <a:rPr lang="fr-FR" sz="2200" dirty="0"/>
              <a:t>détection des </a:t>
            </a:r>
            <a:r>
              <a:rPr lang="fr-FR" sz="2200"/>
              <a:t>doublons des offres d’emploi impossible inter-sources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identifiants des offres différents</a:t>
            </a:r>
          </a:p>
          <a:p>
            <a:pPr marL="1714500" lvl="3" indent="-342900" algn="l">
              <a:buFontTx/>
              <a:buChar char="-"/>
            </a:pPr>
            <a:r>
              <a:rPr lang="fr-FR" sz="2000"/>
              <a:t>urls différents</a:t>
            </a:r>
          </a:p>
          <a:p>
            <a:pPr lvl="3" algn="l"/>
            <a:r>
              <a:rPr lang="fr-FR" sz="2000"/>
              <a:t>        </a:t>
            </a:r>
            <a:r>
              <a:rPr lang="fr-FR" sz="2000">
                <a:sym typeface="Wingdings" panose="05000000000000000000" pitchFamily="2" charset="2"/>
              </a:rPr>
              <a:t></a:t>
            </a:r>
            <a:r>
              <a:rPr lang="fr-FR" sz="2000"/>
              <a:t> donc merge « propre » des offres impossible (sans doublon inter-source)</a:t>
            </a:r>
            <a:endParaRPr lang="fr-FR" sz="20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5ABEB3-1D2E-21D3-462F-81A4DFAFA998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1028" name="Picture 4" descr="data.gouv.fr : plus de 600 000 ...">
            <a:extLst>
              <a:ext uri="{FF2B5EF4-FFF2-40B4-BE49-F238E27FC236}">
                <a16:creationId xmlns:a16="http://schemas.microsoft.com/office/drawing/2014/main" id="{8C196E8A-468D-D436-E4C6-81F4C41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76" y="3127729"/>
            <a:ext cx="416724" cy="2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D903791-CA75-5035-A2CE-881611CF4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1883" y="2259131"/>
            <a:ext cx="1542457" cy="572082"/>
          </a:xfrm>
          <a:prstGeom prst="rect">
            <a:avLst/>
          </a:prstGeom>
        </p:spPr>
      </p:pic>
      <p:pic>
        <p:nvPicPr>
          <p:cNvPr id="1034" name="Picture 10" descr="Institut national de la statistique et des études économiques ...">
            <a:extLst>
              <a:ext uri="{FF2B5EF4-FFF2-40B4-BE49-F238E27FC236}">
                <a16:creationId xmlns:a16="http://schemas.microsoft.com/office/drawing/2014/main" id="{27F7CD33-564F-B598-493E-3B8ADBC7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820" y="3140429"/>
            <a:ext cx="249093" cy="2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4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7F00-8EE5-9A1B-8236-3E254B93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360B4F-0BEB-AB18-F2B7-5C076195B62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31E60D-3FB5-2C5D-D59D-D2FDC216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A5B52-C223-6097-DE9B-40455C8E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41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4F00-652C-0492-35E6-D6FB363F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3C8B1E-2D72-CCD6-4936-82849930C117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F1EA5060-C7F7-E7D9-1142-61D43116B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960120"/>
            <a:ext cx="11262360" cy="69767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/>
              <a:t>Dashboards récupérés sur </a:t>
            </a:r>
            <a:r>
              <a:rPr lang="fr-FR">
                <a:hlinkClick r:id="rId3"/>
              </a:rPr>
              <a:t>https://grafana.com/grafana/dashboards/</a:t>
            </a: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  <a:p>
            <a:pPr marL="342900" indent="-342900" algn="l">
              <a:buFontTx/>
              <a:buChar char="-"/>
            </a:pP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273136-86F6-DFE8-9C32-EA73D58BD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78508"/>
            <a:ext cx="5926833" cy="30669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1FAE09-96C9-98A1-804C-89AA4CB81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1578508"/>
            <a:ext cx="5926833" cy="3051439"/>
          </a:xfrm>
          <a:prstGeom prst="rect">
            <a:avLst/>
          </a:prstGeom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6CC9174B-EEA7-A8C9-9751-830DECEBF384}"/>
              </a:ext>
            </a:extLst>
          </p:cNvPr>
          <p:cNvSpPr txBox="1">
            <a:spLocks/>
          </p:cNvSpPr>
          <p:nvPr/>
        </p:nvSpPr>
        <p:spPr>
          <a:xfrm>
            <a:off x="71789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Node-exporter</a:t>
            </a:r>
          </a:p>
        </p:txBody>
      </p:sp>
      <p:sp>
        <p:nvSpPr>
          <p:cNvPr id="11" name="Sous-titre 4">
            <a:extLst>
              <a:ext uri="{FF2B5EF4-FFF2-40B4-BE49-F238E27FC236}">
                <a16:creationId xmlns:a16="http://schemas.microsoft.com/office/drawing/2014/main" id="{534D0ABE-A4FA-86F4-D7DE-574EDEF61AE3}"/>
              </a:ext>
            </a:extLst>
          </p:cNvPr>
          <p:cNvSpPr txBox="1">
            <a:spLocks/>
          </p:cNvSpPr>
          <p:nvPr/>
        </p:nvSpPr>
        <p:spPr>
          <a:xfrm>
            <a:off x="6749121" y="1742608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Postgres-exporter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6A114950-7462-1D7B-4CEC-C5E674E6EF74}"/>
              </a:ext>
            </a:extLst>
          </p:cNvPr>
          <p:cNvSpPr txBox="1">
            <a:spLocks/>
          </p:cNvSpPr>
          <p:nvPr/>
        </p:nvSpPr>
        <p:spPr>
          <a:xfrm>
            <a:off x="602651" y="4971859"/>
            <a:ext cx="11262360" cy="84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Création d’un dashboard avec des visuels de « cAdvisor » / « postgres-exporter » / « statsd-exporter » / « node-exporter ».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1A72247-50D3-8669-CDF5-3AF80C81FEE9}"/>
              </a:ext>
            </a:extLst>
          </p:cNvPr>
          <p:cNvSpPr txBox="1">
            <a:spLocks/>
          </p:cNvSpPr>
          <p:nvPr/>
        </p:nvSpPr>
        <p:spPr>
          <a:xfrm>
            <a:off x="606194" y="5888615"/>
            <a:ext cx="11262360" cy="70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A suivre : analyse des visuels Grafana lorsque les DAGs sont en cours d’exécution.</a:t>
            </a:r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1" grpId="0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2818-5433-98D8-8A60-9E6770CE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DF7F18C-0DE1-DA61-6A96-80A3E7C0514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19B49D-10C7-793D-3917-6DCA10F5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" y="1338345"/>
            <a:ext cx="11691934" cy="42176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9E8A16-9208-A887-D1C0-769013E3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31" y="5919948"/>
            <a:ext cx="3867349" cy="806491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E16AB674-7923-5632-5ACB-785B35D7A3D1}"/>
              </a:ext>
            </a:extLst>
          </p:cNvPr>
          <p:cNvSpPr txBox="1">
            <a:spLocks/>
          </p:cNvSpPr>
          <p:nvPr/>
        </p:nvSpPr>
        <p:spPr>
          <a:xfrm>
            <a:off x="6096000" y="17830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Extractions, transformations, écriture dans un json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E0707235-8888-BDB8-3E76-EF75C8650BDD}"/>
              </a:ext>
            </a:extLst>
          </p:cNvPr>
          <p:cNvSpPr txBox="1">
            <a:spLocks/>
          </p:cNvSpPr>
          <p:nvPr/>
        </p:nvSpPr>
        <p:spPr>
          <a:xfrm>
            <a:off x="6426200" y="4081713"/>
            <a:ext cx="4715840" cy="6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>
                <a:solidFill>
                  <a:schemeClr val="bg1"/>
                </a:solidFill>
              </a:rPr>
              <a:t>Ecriture dans la db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A1CB08D3-DED3-4F0A-C1D6-A1F5C92A337C}"/>
              </a:ext>
            </a:extLst>
          </p:cNvPr>
          <p:cNvSpPr txBox="1">
            <a:spLocks/>
          </p:cNvSpPr>
          <p:nvPr/>
        </p:nvSpPr>
        <p:spPr>
          <a:xfrm>
            <a:off x="682237" y="6046952"/>
            <a:ext cx="6771508" cy="554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/>
              <a:t>Pour les analyses suivantes, time-window de 21h20 à 22h :</a:t>
            </a:r>
          </a:p>
        </p:txBody>
      </p:sp>
    </p:spTree>
    <p:extLst>
      <p:ext uri="{BB962C8B-B14F-4D97-AF65-F5344CB8AC3E}">
        <p14:creationId xmlns:p14="http://schemas.microsoft.com/office/powerpoint/2010/main" val="33219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C897-AC19-069C-6413-548C07C3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47BF07B-A4EA-CD16-6E72-6B2D3D75A000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87D0FB-8F79-47D2-9AC4-ABDBC011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1108710"/>
            <a:ext cx="11691933" cy="523528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FE758DEF-414F-E564-4E6C-D24638AD247B}"/>
              </a:ext>
            </a:extLst>
          </p:cNvPr>
          <p:cNvSpPr txBox="1">
            <a:spLocks/>
          </p:cNvSpPr>
          <p:nvPr/>
        </p:nvSpPr>
        <p:spPr>
          <a:xfrm>
            <a:off x="9385604" y="264606"/>
            <a:ext cx="2445973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cAdvisor</a:t>
            </a:r>
          </a:p>
        </p:txBody>
      </p:sp>
    </p:spTree>
    <p:extLst>
      <p:ext uri="{BB962C8B-B14F-4D97-AF65-F5344CB8AC3E}">
        <p14:creationId xmlns:p14="http://schemas.microsoft.com/office/powerpoint/2010/main" val="18163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E97E-6C75-2D7C-0ECE-25862975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215C574-4573-4684-BFEE-B451E5D8611C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11B3D-8189-1F00-4FF3-86B2A484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2" y="1440180"/>
            <a:ext cx="11691933" cy="4130865"/>
          </a:xfrm>
          <a:prstGeom prst="rect">
            <a:avLst/>
          </a:prstGeom>
        </p:spPr>
      </p:pic>
      <p:sp>
        <p:nvSpPr>
          <p:cNvPr id="2" name="Sous-titre 4">
            <a:extLst>
              <a:ext uri="{FF2B5EF4-FFF2-40B4-BE49-F238E27FC236}">
                <a16:creationId xmlns:a16="http://schemas.microsoft.com/office/drawing/2014/main" id="{323035E3-C8D6-22B0-8B03-3D9BEA9604C2}"/>
              </a:ext>
            </a:extLst>
          </p:cNvPr>
          <p:cNvSpPr txBox="1">
            <a:spLocks/>
          </p:cNvSpPr>
          <p:nvPr/>
        </p:nvSpPr>
        <p:spPr>
          <a:xfrm>
            <a:off x="8895806" y="264606"/>
            <a:ext cx="2935771" cy="55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Postgres-exporter</a:t>
            </a:r>
          </a:p>
        </p:txBody>
      </p:sp>
    </p:spTree>
    <p:extLst>
      <p:ext uri="{BB962C8B-B14F-4D97-AF65-F5344CB8AC3E}">
        <p14:creationId xmlns:p14="http://schemas.microsoft.com/office/powerpoint/2010/main" val="101795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3F57-937D-504F-89F9-38D051A2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AB91A4-3019-9DB5-72B9-78AB7C11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950976"/>
            <a:ext cx="10911754" cy="24109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9B65D5-4AB3-9149-4528-E071686F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" y="3456052"/>
            <a:ext cx="10911754" cy="32183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C1B94FF-6CD7-126B-02A6-1839A3F0C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4" t="4068" r="54902" b="25323"/>
          <a:stretch>
            <a:fillRect/>
          </a:stretch>
        </p:blipFill>
        <p:spPr>
          <a:xfrm>
            <a:off x="4013647" y="774241"/>
            <a:ext cx="3017718" cy="1687569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6980DAA-43C3-D9D6-95E7-6CFA46CD27B6}"/>
              </a:ext>
            </a:extLst>
          </p:cNvPr>
          <p:cNvSpPr/>
          <p:nvPr/>
        </p:nvSpPr>
        <p:spPr>
          <a:xfrm>
            <a:off x="5000503" y="1562997"/>
            <a:ext cx="1240971" cy="7931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0A74928-211A-A4F0-6D7A-F1D03E10EC92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119745" y="2239952"/>
            <a:ext cx="3062494" cy="2696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41483D4-769D-3BFB-31D7-137A698ECFE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059738" y="2239952"/>
            <a:ext cx="2865529" cy="2696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F7D80A3F-C391-21CE-1C79-EDD0EC20352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7. Monitoring avec Prometheus &amp; Grafana</a:t>
            </a:r>
            <a:endParaRPr lang="fr-FR" sz="3600" b="1" u="sng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B863E270-E3EE-EA3E-64F9-3079CA17BEAC}"/>
              </a:ext>
            </a:extLst>
          </p:cNvPr>
          <p:cNvSpPr txBox="1">
            <a:spLocks/>
          </p:cNvSpPr>
          <p:nvPr/>
        </p:nvSpPr>
        <p:spPr>
          <a:xfrm>
            <a:off x="8647612" y="42535"/>
            <a:ext cx="3183966" cy="437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Statsd-exporter</a:t>
            </a:r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3A88DE7C-A355-7EFA-4EB4-8662DAC758A0}"/>
              </a:ext>
            </a:extLst>
          </p:cNvPr>
          <p:cNvSpPr txBox="1">
            <a:spLocks/>
          </p:cNvSpPr>
          <p:nvPr/>
        </p:nvSpPr>
        <p:spPr>
          <a:xfrm>
            <a:off x="8647612" y="479659"/>
            <a:ext cx="3183966" cy="37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Node-exporter</a:t>
            </a:r>
          </a:p>
        </p:txBody>
      </p:sp>
    </p:spTree>
    <p:extLst>
      <p:ext uri="{BB962C8B-B14F-4D97-AF65-F5344CB8AC3E}">
        <p14:creationId xmlns:p14="http://schemas.microsoft.com/office/powerpoint/2010/main" val="2454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3A4E9-03CE-B2E4-7130-9EA190CE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5AC0D2BF-5710-B76B-5380-28AC67ED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10" y="1113311"/>
            <a:ext cx="9906000" cy="504734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err="1"/>
              <a:t>Projet</a:t>
            </a:r>
            <a:r>
              <a:rPr lang="en-US"/>
              <a:t> très intéressant et très formateur</a:t>
            </a:r>
            <a:endParaRPr lang="en-US" dirty="0"/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fr-FR"/>
              <a:t>Axes d’amélioration </a:t>
            </a:r>
            <a:r>
              <a:rPr lang="fr-FR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Alert Manager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CI/CD avec Github Actions / Pytest</a:t>
            </a:r>
            <a:endParaRPr lang="fr-FR" dirty="0"/>
          </a:p>
          <a:p>
            <a:pPr marL="800100" lvl="1" indent="-342900" algn="l">
              <a:buFontTx/>
              <a:buChar char="-"/>
            </a:pPr>
            <a:r>
              <a:rPr lang="fr-FR"/>
              <a:t>Appli plus « convivial » que swagger</a:t>
            </a:r>
          </a:p>
          <a:p>
            <a:pPr marL="800100" lvl="1" indent="-342900" algn="l">
              <a:buFontTx/>
              <a:buChar char="-"/>
            </a:pPr>
            <a:r>
              <a:rPr lang="fr-FR"/>
              <a:t>Même projet mais sur le cloud ?</a:t>
            </a:r>
            <a:endParaRPr lang="fr-FR" dirty="0"/>
          </a:p>
          <a:p>
            <a:pPr marL="800100" lvl="1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Merci à </a:t>
            </a:r>
            <a:r>
              <a:rPr lang="fr-FR" b="1"/>
              <a:t>Antoine Fradin</a:t>
            </a:r>
            <a:r>
              <a:rPr lang="fr-FR"/>
              <a:t> pour son mentorat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E9DB751-6BA2-7A52-AB8D-F0C45B9A162A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8. </a:t>
            </a:r>
            <a:r>
              <a:rPr lang="fr-FR" sz="36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481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ED5A-8794-9E69-0DF3-06E06D7A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29D582E-0875-6162-D49E-FABD2A2366E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 dirty="0"/>
              <a:t>1. 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DE090-BCD8-D0C1-A10A-5172F053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9997"/>
            <a:ext cx="6726177" cy="6326277"/>
          </a:xfrm>
          <a:prstGeom prst="rect">
            <a:avLst/>
          </a:prstGeom>
        </p:spPr>
      </p:pic>
      <p:sp>
        <p:nvSpPr>
          <p:cNvPr id="8" name="Sous-titre 4">
            <a:extLst>
              <a:ext uri="{FF2B5EF4-FFF2-40B4-BE49-F238E27FC236}">
                <a16:creationId xmlns:a16="http://schemas.microsoft.com/office/drawing/2014/main" id="{626F2B31-1EC7-8949-D17F-FABE5A3E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481" y="1089560"/>
            <a:ext cx="4727463" cy="53722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sz="2000"/>
              <a:t>Document json pour une offre d’emploi :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16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BE91-EEDB-6DDA-44E6-FEF4500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97899-8545-3A3B-381D-B0E5F72A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3" y="121726"/>
            <a:ext cx="11262360" cy="697674"/>
          </a:xfrm>
        </p:spPr>
        <p:txBody>
          <a:bodyPr anchor="ctr">
            <a:normAutofit/>
          </a:bodyPr>
          <a:lstStyle/>
          <a:p>
            <a:pPr algn="l"/>
            <a:r>
              <a:rPr lang="fr-FR" sz="3600" b="1" u="sng" dirty="0"/>
              <a:t>2. </a:t>
            </a:r>
            <a:r>
              <a:rPr lang="fr-FR" sz="3600" b="1" u="sng"/>
              <a:t>Diagramme UML (modèle snowflake)</a:t>
            </a:r>
            <a:endParaRPr lang="fr-FR" sz="3600" b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5FBDB0-33CA-8C70-376B-9CDC793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887950"/>
            <a:ext cx="10715625" cy="580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23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B977-DB4C-8702-6D41-44A0528F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21525A-C516-6E13-35F0-5210DF9E1D5E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2618B3-B0C4-144D-25C7-325B95919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5F785F-0749-C8E7-9693-CC6535B5B957}"/>
              </a:ext>
            </a:extLst>
          </p:cNvPr>
          <p:cNvSpPr txBox="1"/>
          <p:nvPr/>
        </p:nvSpPr>
        <p:spPr>
          <a:xfrm>
            <a:off x="7046258" y="149778"/>
            <a:ext cx="5102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/>
              <a:t>- Laptop avec Windows 11 + WSL2 (Ubuntu 22.04)</a:t>
            </a:r>
          </a:p>
          <a:p>
            <a:pPr algn="l"/>
            <a:r>
              <a:rPr lang="fr-FR"/>
              <a:t>- Docker CE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0FD0130-8FD6-565A-FB9A-A63989FC452B}"/>
              </a:ext>
            </a:extLst>
          </p:cNvPr>
          <p:cNvSpPr txBox="1">
            <a:spLocks/>
          </p:cNvSpPr>
          <p:nvPr/>
        </p:nvSpPr>
        <p:spPr>
          <a:xfrm>
            <a:off x="360423" y="121110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3. Environnement et Architecture</a:t>
            </a:r>
            <a:endParaRPr lang="fr-FR" sz="3600" b="1" u="sng" dirty="0"/>
          </a:p>
        </p:txBody>
      </p:sp>
    </p:spTree>
    <p:extLst>
      <p:ext uri="{BB962C8B-B14F-4D97-AF65-F5344CB8AC3E}">
        <p14:creationId xmlns:p14="http://schemas.microsoft.com/office/powerpoint/2010/main" val="366013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977D-1BF5-DD28-AF43-54FF4A62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7182C8-7070-AE0F-FE80-2131EC70F35F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907C690-B982-4073-5D94-4AB3AF2C7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6CA242-0558-5611-9CAA-8897FDB7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" y="998625"/>
            <a:ext cx="11332465" cy="563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35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27E4-2C43-C724-823D-C2B882E0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0007CEC-A3AE-F85A-2154-12FBF70E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493"/>
            <a:ext cx="12197933" cy="1973044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809073B-7AD1-2D88-9096-C46C41D55325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id="{9633B82C-67FA-7227-0C99-8ED97149E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687" y="785302"/>
            <a:ext cx="1069597" cy="426353"/>
          </a:xfrm>
        </p:spPr>
        <p:txBody>
          <a:bodyPr>
            <a:normAutofit/>
          </a:bodyPr>
          <a:lstStyle/>
          <a:p>
            <a:r>
              <a:rPr lang="en-US" sz="2000" b="1"/>
              <a:t>DAG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CE7B9C8-0376-7176-4DA6-67A4FDBB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8" y="3078757"/>
            <a:ext cx="10694067" cy="3580737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B040FC7E-FD40-B513-C30A-4AB6F7F3E508}"/>
              </a:ext>
            </a:extLst>
          </p:cNvPr>
          <p:cNvSpPr txBox="1">
            <a:spLocks/>
          </p:cNvSpPr>
          <p:nvPr/>
        </p:nvSpPr>
        <p:spPr>
          <a:xfrm>
            <a:off x="10564937" y="3103043"/>
            <a:ext cx="1069597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DAG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8E253-832F-0DAF-72C9-8E50B77AF036}"/>
              </a:ext>
            </a:extLst>
          </p:cNvPr>
          <p:cNvSpPr/>
          <p:nvPr/>
        </p:nvSpPr>
        <p:spPr>
          <a:xfrm>
            <a:off x="81251" y="1025636"/>
            <a:ext cx="3796709" cy="1738558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D2752-C6B7-1352-9C21-2F072E74943D}"/>
              </a:ext>
            </a:extLst>
          </p:cNvPr>
          <p:cNvSpPr/>
          <p:nvPr/>
        </p:nvSpPr>
        <p:spPr>
          <a:xfrm>
            <a:off x="902537" y="3168558"/>
            <a:ext cx="3438143" cy="123981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A3FEC-7996-61B4-D68D-60191C42A8C0}"/>
              </a:ext>
            </a:extLst>
          </p:cNvPr>
          <p:cNvSpPr/>
          <p:nvPr/>
        </p:nvSpPr>
        <p:spPr>
          <a:xfrm>
            <a:off x="4043363" y="1697494"/>
            <a:ext cx="647670" cy="476599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CF981-3F48-83CF-8EF8-F75666BA3ED1}"/>
              </a:ext>
            </a:extLst>
          </p:cNvPr>
          <p:cNvSpPr/>
          <p:nvPr/>
        </p:nvSpPr>
        <p:spPr>
          <a:xfrm>
            <a:off x="1093903" y="5517266"/>
            <a:ext cx="601247" cy="245364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369D8-5263-FB90-0032-8E71C644F11E}"/>
              </a:ext>
            </a:extLst>
          </p:cNvPr>
          <p:cNvSpPr/>
          <p:nvPr/>
        </p:nvSpPr>
        <p:spPr>
          <a:xfrm>
            <a:off x="1093903" y="5199206"/>
            <a:ext cx="601247" cy="245364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36A7-A1A5-1CE5-895B-04F65B5C5B31}"/>
              </a:ext>
            </a:extLst>
          </p:cNvPr>
          <p:cNvSpPr/>
          <p:nvPr/>
        </p:nvSpPr>
        <p:spPr>
          <a:xfrm>
            <a:off x="4720852" y="1131702"/>
            <a:ext cx="6680158" cy="1475424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C206-52BC-6338-2023-49935D40F7DF}"/>
              </a:ext>
            </a:extLst>
          </p:cNvPr>
          <p:cNvSpPr/>
          <p:nvPr/>
        </p:nvSpPr>
        <p:spPr>
          <a:xfrm>
            <a:off x="9040468" y="4681331"/>
            <a:ext cx="2400298" cy="15065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A7255-ACBB-35CC-2D75-379C06AB251E}"/>
              </a:ext>
            </a:extLst>
          </p:cNvPr>
          <p:cNvSpPr/>
          <p:nvPr/>
        </p:nvSpPr>
        <p:spPr>
          <a:xfrm>
            <a:off x="1093903" y="5827830"/>
            <a:ext cx="601247" cy="24536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F1924-B3C7-5EE2-3BF2-D1D9ABC0F4A2}"/>
              </a:ext>
            </a:extLst>
          </p:cNvPr>
          <p:cNvSpPr/>
          <p:nvPr/>
        </p:nvSpPr>
        <p:spPr>
          <a:xfrm>
            <a:off x="4379609" y="3193153"/>
            <a:ext cx="4621930" cy="3369572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4712E-2543-7F35-903A-FB5B4B9CBBC2}"/>
              </a:ext>
            </a:extLst>
          </p:cNvPr>
          <p:cNvSpPr/>
          <p:nvPr/>
        </p:nvSpPr>
        <p:spPr>
          <a:xfrm>
            <a:off x="1093903" y="6145909"/>
            <a:ext cx="601247" cy="245365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4">
            <a:extLst>
              <a:ext uri="{FF2B5EF4-FFF2-40B4-BE49-F238E27FC236}">
                <a16:creationId xmlns:a16="http://schemas.microsoft.com/office/drawing/2014/main" id="{A7B1AF0F-01B0-8444-CA0C-B7B4EC74B365}"/>
              </a:ext>
            </a:extLst>
          </p:cNvPr>
          <p:cNvSpPr txBox="1">
            <a:spLocks/>
          </p:cNvSpPr>
          <p:nvPr/>
        </p:nvSpPr>
        <p:spPr>
          <a:xfrm>
            <a:off x="1727200" y="5160269"/>
            <a:ext cx="1012445" cy="3934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Setup</a:t>
            </a:r>
          </a:p>
        </p:txBody>
      </p:sp>
      <p:sp>
        <p:nvSpPr>
          <p:cNvPr id="18" name="Sous-titre 4">
            <a:extLst>
              <a:ext uri="{FF2B5EF4-FFF2-40B4-BE49-F238E27FC236}">
                <a16:creationId xmlns:a16="http://schemas.microsoft.com/office/drawing/2014/main" id="{67F94D2C-3693-3A37-2324-5C8AA8DDF334}"/>
              </a:ext>
            </a:extLst>
          </p:cNvPr>
          <p:cNvSpPr txBox="1">
            <a:spLocks/>
          </p:cNvSpPr>
          <p:nvPr/>
        </p:nvSpPr>
        <p:spPr>
          <a:xfrm>
            <a:off x="1708515" y="5773005"/>
            <a:ext cx="2374914" cy="42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Transformations</a:t>
            </a:r>
          </a:p>
        </p:txBody>
      </p:sp>
      <p:sp>
        <p:nvSpPr>
          <p:cNvPr id="19" name="Sous-titre 4">
            <a:extLst>
              <a:ext uri="{FF2B5EF4-FFF2-40B4-BE49-F238E27FC236}">
                <a16:creationId xmlns:a16="http://schemas.microsoft.com/office/drawing/2014/main" id="{0D2DAF5F-B389-88CB-B176-17D223DBB10C}"/>
              </a:ext>
            </a:extLst>
          </p:cNvPr>
          <p:cNvSpPr txBox="1">
            <a:spLocks/>
          </p:cNvSpPr>
          <p:nvPr/>
        </p:nvSpPr>
        <p:spPr>
          <a:xfrm>
            <a:off x="1708515" y="6078274"/>
            <a:ext cx="1828590" cy="43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Chargement</a:t>
            </a:r>
          </a:p>
        </p:txBody>
      </p:sp>
      <p:sp>
        <p:nvSpPr>
          <p:cNvPr id="20" name="Sous-titre 4">
            <a:extLst>
              <a:ext uri="{FF2B5EF4-FFF2-40B4-BE49-F238E27FC236}">
                <a16:creationId xmlns:a16="http://schemas.microsoft.com/office/drawing/2014/main" id="{4C9CAB36-8ED4-DB58-7C6E-37DD4BE0CC19}"/>
              </a:ext>
            </a:extLst>
          </p:cNvPr>
          <p:cNvSpPr txBox="1">
            <a:spLocks/>
          </p:cNvSpPr>
          <p:nvPr/>
        </p:nvSpPr>
        <p:spPr>
          <a:xfrm>
            <a:off x="1705340" y="5452682"/>
            <a:ext cx="1641383" cy="48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Extraction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E442014-3ADC-F644-22F9-669504DA7811}"/>
              </a:ext>
            </a:extLst>
          </p:cNvPr>
          <p:cNvSpPr/>
          <p:nvPr/>
        </p:nvSpPr>
        <p:spPr>
          <a:xfrm>
            <a:off x="11420446" y="2133452"/>
            <a:ext cx="751234" cy="433033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CFEE715-9D9C-B683-0214-BA133F29699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099736" y="2566485"/>
            <a:ext cx="513522" cy="53655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ous-titre 4">
            <a:extLst>
              <a:ext uri="{FF2B5EF4-FFF2-40B4-BE49-F238E27FC236}">
                <a16:creationId xmlns:a16="http://schemas.microsoft.com/office/drawing/2014/main" id="{D645D35A-F46A-A8E3-B62F-E60566783841}"/>
              </a:ext>
            </a:extLst>
          </p:cNvPr>
          <p:cNvSpPr txBox="1">
            <a:spLocks/>
          </p:cNvSpPr>
          <p:nvPr/>
        </p:nvSpPr>
        <p:spPr>
          <a:xfrm>
            <a:off x="20633" y="3492840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1F6469A-6771-851F-3EF5-3A18B2432732}"/>
              </a:ext>
            </a:extLst>
          </p:cNvPr>
          <p:cNvCxnSpPr>
            <a:cxnSpLocks/>
          </p:cNvCxnSpPr>
          <p:nvPr/>
        </p:nvCxnSpPr>
        <p:spPr>
          <a:xfrm>
            <a:off x="-1" y="3808944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ous-titre 4">
            <a:extLst>
              <a:ext uri="{FF2B5EF4-FFF2-40B4-BE49-F238E27FC236}">
                <a16:creationId xmlns:a16="http://schemas.microsoft.com/office/drawing/2014/main" id="{02D7BA9D-B32E-1269-37EB-3D8235F07AAC}"/>
              </a:ext>
            </a:extLst>
          </p:cNvPr>
          <p:cNvSpPr txBox="1">
            <a:spLocks/>
          </p:cNvSpPr>
          <p:nvPr/>
        </p:nvSpPr>
        <p:spPr>
          <a:xfrm>
            <a:off x="11475654" y="1504161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9AB3C83-2F40-F367-CB5A-F2EA98C9B956}"/>
              </a:ext>
            </a:extLst>
          </p:cNvPr>
          <p:cNvCxnSpPr>
            <a:cxnSpLocks/>
          </p:cNvCxnSpPr>
          <p:nvPr/>
        </p:nvCxnSpPr>
        <p:spPr>
          <a:xfrm>
            <a:off x="11455020" y="1820265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ous-titre 4">
            <a:extLst>
              <a:ext uri="{FF2B5EF4-FFF2-40B4-BE49-F238E27FC236}">
                <a16:creationId xmlns:a16="http://schemas.microsoft.com/office/drawing/2014/main" id="{CE0CD123-5D72-E0D2-88D4-946AA32F8986}"/>
              </a:ext>
            </a:extLst>
          </p:cNvPr>
          <p:cNvSpPr txBox="1">
            <a:spLocks/>
          </p:cNvSpPr>
          <p:nvPr/>
        </p:nvSpPr>
        <p:spPr>
          <a:xfrm>
            <a:off x="4744210" y="1371244"/>
            <a:ext cx="690568" cy="42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002060"/>
                </a:solidFill>
              </a:rPr>
              <a:t>json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A05D544-ABF6-13C7-8AD5-6A2665B824A7}"/>
              </a:ext>
            </a:extLst>
          </p:cNvPr>
          <p:cNvCxnSpPr>
            <a:cxnSpLocks/>
          </p:cNvCxnSpPr>
          <p:nvPr/>
        </p:nvCxnSpPr>
        <p:spPr>
          <a:xfrm>
            <a:off x="4723576" y="1687348"/>
            <a:ext cx="76200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ous-titre 4">
            <a:extLst>
              <a:ext uri="{FF2B5EF4-FFF2-40B4-BE49-F238E27FC236}">
                <a16:creationId xmlns:a16="http://schemas.microsoft.com/office/drawing/2014/main" id="{7046D236-4A67-697B-34FA-DA32301466F2}"/>
              </a:ext>
            </a:extLst>
          </p:cNvPr>
          <p:cNvSpPr txBox="1">
            <a:spLocks/>
          </p:cNvSpPr>
          <p:nvPr/>
        </p:nvSpPr>
        <p:spPr>
          <a:xfrm>
            <a:off x="3884173" y="2150279"/>
            <a:ext cx="883785" cy="554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rgbClr val="00B050"/>
                </a:solidFill>
              </a:rPr>
              <a:t>62 tâches</a:t>
            </a:r>
            <a:br>
              <a:rPr lang="en-US" sz="1100" b="1">
                <a:solidFill>
                  <a:srgbClr val="00B050"/>
                </a:solidFill>
              </a:rPr>
            </a:br>
            <a:r>
              <a:rPr lang="en-US" sz="1100" b="1">
                <a:solidFill>
                  <a:srgbClr val="00B050"/>
                </a:solidFill>
              </a:rPr>
              <a:t>(16 en //)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1113394-89DC-52BB-9D66-FEB1A1B2CE7A}"/>
              </a:ext>
            </a:extLst>
          </p:cNvPr>
          <p:cNvCxnSpPr>
            <a:cxnSpLocks/>
          </p:cNvCxnSpPr>
          <p:nvPr/>
        </p:nvCxnSpPr>
        <p:spPr>
          <a:xfrm>
            <a:off x="7847776" y="1983371"/>
            <a:ext cx="367193" cy="1397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ous-titre 4">
            <a:extLst>
              <a:ext uri="{FF2B5EF4-FFF2-40B4-BE49-F238E27FC236}">
                <a16:creationId xmlns:a16="http://schemas.microsoft.com/office/drawing/2014/main" id="{E9E7CFD7-5214-FC67-39D2-F72C80E85F32}"/>
              </a:ext>
            </a:extLst>
          </p:cNvPr>
          <p:cNvSpPr txBox="1">
            <a:spLocks/>
          </p:cNvSpPr>
          <p:nvPr/>
        </p:nvSpPr>
        <p:spPr>
          <a:xfrm>
            <a:off x="7393222" y="2116768"/>
            <a:ext cx="931628" cy="26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/>
              <a:t>1</a:t>
            </a:r>
            <a:r>
              <a:rPr lang="fr-FR" sz="1100" baseline="30000"/>
              <a:t>e</a:t>
            </a:r>
            <a:r>
              <a:rPr lang="fr-FR" sz="1100"/>
              <a:t> exécution</a:t>
            </a:r>
            <a:endParaRPr lang="en-US" sz="1100" i="1">
              <a:solidFill>
                <a:srgbClr val="002060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69E375F-D500-0785-21F4-72C183535535}"/>
              </a:ext>
            </a:extLst>
          </p:cNvPr>
          <p:cNvCxnSpPr>
            <a:cxnSpLocks/>
          </p:cNvCxnSpPr>
          <p:nvPr/>
        </p:nvCxnSpPr>
        <p:spPr>
          <a:xfrm flipV="1">
            <a:off x="7847776" y="1504161"/>
            <a:ext cx="358008" cy="15437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ous-titre 4">
            <a:extLst>
              <a:ext uri="{FF2B5EF4-FFF2-40B4-BE49-F238E27FC236}">
                <a16:creationId xmlns:a16="http://schemas.microsoft.com/office/drawing/2014/main" id="{FAD0A97D-7725-28C1-242D-18EDEEB756D0}"/>
              </a:ext>
            </a:extLst>
          </p:cNvPr>
          <p:cNvSpPr txBox="1">
            <a:spLocks/>
          </p:cNvSpPr>
          <p:nvPr/>
        </p:nvSpPr>
        <p:spPr>
          <a:xfrm>
            <a:off x="7137400" y="1296298"/>
            <a:ext cx="1176190" cy="26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/>
              <a:t>Post</a:t>
            </a:r>
            <a:r>
              <a:rPr lang="fr-FR" sz="1100"/>
              <a:t> 1</a:t>
            </a:r>
            <a:r>
              <a:rPr lang="fr-FR" sz="1100" baseline="30000"/>
              <a:t>e</a:t>
            </a:r>
            <a:r>
              <a:rPr lang="fr-FR" sz="1100"/>
              <a:t> exécution</a:t>
            </a:r>
            <a:endParaRPr lang="en-US" sz="11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5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 animBg="1"/>
      <p:bldP spid="24" grpId="0"/>
      <p:bldP spid="28" grpId="0"/>
      <p:bldP spid="22" grpId="0"/>
      <p:bldP spid="27" grpId="0" build="p"/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C6C4-AC93-9530-151E-FEA240A2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9B898C0-D3A8-629B-798B-E20973CC78E4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4. ETL avec Airflow</a:t>
            </a:r>
            <a:endParaRPr lang="fr-FR" sz="3600" b="1" u="sng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8B9F066-D22E-635B-3141-7333EFB0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35" y="1436924"/>
            <a:ext cx="5878609" cy="5299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908D18C-2BB2-FB90-E473-14453B55041C}"/>
              </a:ext>
            </a:extLst>
          </p:cNvPr>
          <p:cNvSpPr txBox="1"/>
          <p:nvPr/>
        </p:nvSpPr>
        <p:spPr>
          <a:xfrm>
            <a:off x="165100" y="1436924"/>
            <a:ext cx="356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: tous les jours à 21h30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5E1241A-BE49-57D9-746E-FD944DFA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6" y="1911376"/>
            <a:ext cx="5340388" cy="1164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3FFBAF3-B6D4-787C-31E8-F0E600BDA5D0}"/>
              </a:ext>
            </a:extLst>
          </p:cNvPr>
          <p:cNvSpPr txBox="1"/>
          <p:nvPr/>
        </p:nvSpPr>
        <p:spPr>
          <a:xfrm>
            <a:off x="3065940" y="5178150"/>
            <a:ext cx="3568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Durée des DAGs :</a:t>
            </a:r>
          </a:p>
          <a:p>
            <a:r>
              <a:rPr lang="fr-FR"/>
              <a:t>   10-15 minutes pour `DAG 1`</a:t>
            </a:r>
          </a:p>
          <a:p>
            <a:r>
              <a:rPr lang="fr-FR"/>
              <a:t>   5-10 minutes pour `DAG 2`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11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ED3A-0E3B-8828-D13C-72D50B8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DE2267-364E-7DEA-B94E-897A1E2058B3}"/>
              </a:ext>
            </a:extLst>
          </p:cNvPr>
          <p:cNvSpPr txBox="1">
            <a:spLocks/>
          </p:cNvSpPr>
          <p:nvPr/>
        </p:nvSpPr>
        <p:spPr>
          <a:xfrm>
            <a:off x="360423" y="121726"/>
            <a:ext cx="11262360" cy="69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u="sng"/>
              <a:t>5. Création d’une API avec FastAPI</a:t>
            </a:r>
            <a:endParaRPr lang="fr-FR" sz="3600" b="1" u="sng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CF5849-C05C-A690-796E-AE91F315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4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ED04E9-5F35-4F5C-AE9D-97302EC7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998446"/>
            <a:ext cx="11332463" cy="5636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8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2355</Words>
  <Application>Microsoft Office PowerPoint</Application>
  <PresentationFormat>Grand écran</PresentationFormat>
  <Paragraphs>243</Paragraphs>
  <Slides>26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Thème Office</vt:lpstr>
      <vt:lpstr>Projet Data Engineer (juillet 2025)  Etude de marché des métiers de la tech (et de la data)  en France Métropolitaine</vt:lpstr>
      <vt:lpstr>Présentation PowerPoint</vt:lpstr>
      <vt:lpstr>Présentation PowerPoint</vt:lpstr>
      <vt:lpstr>2. Diagramme UML (modèle snowflake)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Foo Bar</dc:creator>
  <cp:lastModifiedBy>Foo Bar</cp:lastModifiedBy>
  <cp:revision>92</cp:revision>
  <dcterms:created xsi:type="dcterms:W3CDTF">2025-07-15T21:00:24Z</dcterms:created>
  <dcterms:modified xsi:type="dcterms:W3CDTF">2025-07-29T21:47:55Z</dcterms:modified>
</cp:coreProperties>
</file>